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45DD9-0A64-4AE7-88EF-026030E13A0C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303BB1E-6051-41FE-AFE3-0E3AE9268A6C}">
      <dgm:prSet phldrT="[Text]"/>
      <dgm:spPr/>
      <dgm:t>
        <a:bodyPr/>
        <a:lstStyle/>
        <a:p>
          <a:r>
            <a:rPr lang="sr-Latn-CS" dirty="0" smtClean="0"/>
            <a:t>N</a:t>
          </a:r>
          <a:r>
            <a:rPr lang="en-US" dirty="0" err="1" smtClean="0"/>
            <a:t>eorgansk</a:t>
          </a:r>
          <a:r>
            <a:rPr lang="sr-Latn-CS" dirty="0" smtClean="0"/>
            <a:t>e</a:t>
          </a:r>
          <a:r>
            <a:rPr lang="en-US" dirty="0" smtClean="0"/>
            <a:t> </a:t>
          </a:r>
          <a:r>
            <a:rPr lang="en-US" dirty="0" err="1" smtClean="0"/>
            <a:t>supstanc</a:t>
          </a:r>
          <a:r>
            <a:rPr lang="sr-Latn-CS" dirty="0" smtClean="0"/>
            <a:t>e</a:t>
          </a:r>
          <a:endParaRPr lang="en-US" dirty="0"/>
        </a:p>
      </dgm:t>
    </dgm:pt>
    <dgm:pt modelId="{C4F01D88-3136-43BB-8817-B8AAEF3BE533}" type="parTrans" cxnId="{5ECC8485-C034-4F01-8CB7-7E2C84502229}">
      <dgm:prSet/>
      <dgm:spPr/>
      <dgm:t>
        <a:bodyPr/>
        <a:lstStyle/>
        <a:p>
          <a:endParaRPr lang="en-US"/>
        </a:p>
      </dgm:t>
    </dgm:pt>
    <dgm:pt modelId="{ED067DFE-0DFC-41B5-96D7-B12E11C8F583}" type="sibTrans" cxnId="{5ECC8485-C034-4F01-8CB7-7E2C84502229}">
      <dgm:prSet/>
      <dgm:spPr/>
      <dgm:t>
        <a:bodyPr/>
        <a:lstStyle/>
        <a:p>
          <a:endParaRPr lang="en-US"/>
        </a:p>
      </dgm:t>
    </dgm:pt>
    <dgm:pt modelId="{AFA0C415-E0E3-4E5C-AC18-DB30B3DD5C55}">
      <dgm:prSet phldrT="[Text]"/>
      <dgm:spPr/>
      <dgm:t>
        <a:bodyPr/>
        <a:lstStyle/>
        <a:p>
          <a:pPr algn="ctr"/>
          <a:r>
            <a:rPr lang="en-US" dirty="0" smtClean="0"/>
            <a:t>H2S</a:t>
          </a:r>
          <a:endParaRPr lang="en-US" dirty="0"/>
        </a:p>
      </dgm:t>
    </dgm:pt>
    <dgm:pt modelId="{E7390299-AA6E-42CD-9079-6EE8AD46ACE8}" type="parTrans" cxnId="{48B75FD5-F214-4404-A0CB-03BDABD4F240}">
      <dgm:prSet/>
      <dgm:spPr/>
      <dgm:t>
        <a:bodyPr/>
        <a:lstStyle/>
        <a:p>
          <a:endParaRPr lang="en-US"/>
        </a:p>
      </dgm:t>
    </dgm:pt>
    <dgm:pt modelId="{670ECCB8-33CB-4049-AE8B-41B8969EFE50}" type="sibTrans" cxnId="{48B75FD5-F214-4404-A0CB-03BDABD4F240}">
      <dgm:prSet/>
      <dgm:spPr/>
      <dgm:t>
        <a:bodyPr/>
        <a:lstStyle/>
        <a:p>
          <a:endParaRPr lang="en-US"/>
        </a:p>
      </dgm:t>
    </dgm:pt>
    <dgm:pt modelId="{406D913C-61DF-4634-B4C4-E8AF00466D05}">
      <dgm:prSet phldrT="[Text]"/>
      <dgm:spPr/>
      <dgm:t>
        <a:bodyPr/>
        <a:lstStyle/>
        <a:p>
          <a:pPr algn="ctr"/>
          <a:r>
            <a:rPr lang="en-US" smtClean="0"/>
            <a:t>Fe2+</a:t>
          </a:r>
          <a:endParaRPr lang="en-US"/>
        </a:p>
      </dgm:t>
    </dgm:pt>
    <dgm:pt modelId="{7B1D3267-6F1E-45EF-83B7-084C315A0771}" type="parTrans" cxnId="{0EB1B0BB-4E2B-42F9-B226-8E99728FBDB3}">
      <dgm:prSet/>
      <dgm:spPr/>
      <dgm:t>
        <a:bodyPr/>
        <a:lstStyle/>
        <a:p>
          <a:endParaRPr lang="en-US"/>
        </a:p>
      </dgm:t>
    </dgm:pt>
    <dgm:pt modelId="{B6119FDF-D043-4E6E-B183-1606417089F2}" type="sibTrans" cxnId="{0EB1B0BB-4E2B-42F9-B226-8E99728FBDB3}">
      <dgm:prSet/>
      <dgm:spPr/>
      <dgm:t>
        <a:bodyPr/>
        <a:lstStyle/>
        <a:p>
          <a:endParaRPr lang="en-US"/>
        </a:p>
      </dgm:t>
    </dgm:pt>
    <dgm:pt modelId="{F4F430B4-CB03-42D6-817C-078B2BEF4F52}">
      <dgm:prSet phldrT="[Text]"/>
      <dgm:spPr/>
      <dgm:t>
        <a:bodyPr/>
        <a:lstStyle/>
        <a:p>
          <a:r>
            <a:rPr lang="en-US" smtClean="0"/>
            <a:t>Organsk</a:t>
          </a:r>
          <a:r>
            <a:rPr lang="sr-Latn-CS" smtClean="0"/>
            <a:t>e supstance</a:t>
          </a:r>
          <a:endParaRPr lang="en-US"/>
        </a:p>
      </dgm:t>
    </dgm:pt>
    <dgm:pt modelId="{88CF8097-E617-462B-807A-DAF7E8DA9759}" type="parTrans" cxnId="{976864B9-DC1E-4464-97D7-FF3F07F506B8}">
      <dgm:prSet/>
      <dgm:spPr/>
      <dgm:t>
        <a:bodyPr/>
        <a:lstStyle/>
        <a:p>
          <a:endParaRPr lang="en-US"/>
        </a:p>
      </dgm:t>
    </dgm:pt>
    <dgm:pt modelId="{8CE920E8-BAC9-4EC3-9C3E-DE197F6CC22B}" type="sibTrans" cxnId="{976864B9-DC1E-4464-97D7-FF3F07F506B8}">
      <dgm:prSet/>
      <dgm:spPr/>
      <dgm:t>
        <a:bodyPr/>
        <a:lstStyle/>
        <a:p>
          <a:endParaRPr lang="en-US"/>
        </a:p>
      </dgm:t>
    </dgm:pt>
    <dgm:pt modelId="{2DF64948-3767-4147-9188-4D5BC3DAD637}">
      <dgm:prSet phldrT="[Text]"/>
      <dgm:spPr/>
      <dgm:t>
        <a:bodyPr/>
        <a:lstStyle/>
        <a:p>
          <a:pPr algn="ctr"/>
          <a:r>
            <a:rPr lang="sr-Latn-CS" smtClean="0"/>
            <a:t>F</a:t>
          </a:r>
          <a:r>
            <a:rPr lang="en-US" smtClean="0"/>
            <a:t>enoli</a:t>
          </a:r>
          <a:endParaRPr lang="en-US"/>
        </a:p>
      </dgm:t>
    </dgm:pt>
    <dgm:pt modelId="{277518F8-9EEB-43E2-9E77-825228056276}" type="parTrans" cxnId="{DADA3452-486B-48AE-8122-4873589C645E}">
      <dgm:prSet/>
      <dgm:spPr/>
      <dgm:t>
        <a:bodyPr/>
        <a:lstStyle/>
        <a:p>
          <a:endParaRPr lang="en-US"/>
        </a:p>
      </dgm:t>
    </dgm:pt>
    <dgm:pt modelId="{8489F0B0-3026-4754-A24F-04B8D13D1DA0}" type="sibTrans" cxnId="{DADA3452-486B-48AE-8122-4873589C645E}">
      <dgm:prSet/>
      <dgm:spPr/>
      <dgm:t>
        <a:bodyPr/>
        <a:lstStyle/>
        <a:p>
          <a:endParaRPr lang="en-US"/>
        </a:p>
      </dgm:t>
    </dgm:pt>
    <dgm:pt modelId="{3C8C6389-D284-438F-A74F-09BA7397DEF8}">
      <dgm:prSet phldrT="[Text]"/>
      <dgm:spPr/>
      <dgm:t>
        <a:bodyPr/>
        <a:lstStyle/>
        <a:p>
          <a:pPr algn="ctr"/>
          <a:r>
            <a:rPr lang="en-US" smtClean="0"/>
            <a:t>Aminokiseline</a:t>
          </a:r>
          <a:endParaRPr lang="en-US"/>
        </a:p>
      </dgm:t>
    </dgm:pt>
    <dgm:pt modelId="{B3D61A52-7DC7-4854-909E-964AEAA71DC4}" type="parTrans" cxnId="{7ECE2143-7E60-4E28-A098-D3C1AE5BF289}">
      <dgm:prSet/>
      <dgm:spPr/>
      <dgm:t>
        <a:bodyPr/>
        <a:lstStyle/>
        <a:p>
          <a:endParaRPr lang="en-US"/>
        </a:p>
      </dgm:t>
    </dgm:pt>
    <dgm:pt modelId="{A939EAC3-EE1E-4395-AB18-64F7817B92C5}" type="sibTrans" cxnId="{7ECE2143-7E60-4E28-A098-D3C1AE5BF289}">
      <dgm:prSet/>
      <dgm:spPr/>
      <dgm:t>
        <a:bodyPr/>
        <a:lstStyle/>
        <a:p>
          <a:endParaRPr lang="en-US"/>
        </a:p>
      </dgm:t>
    </dgm:pt>
    <dgm:pt modelId="{AF763AE8-90F0-4A95-8294-BFC87E18FE5F}">
      <dgm:prSet phldrT="[Text]"/>
      <dgm:spPr/>
      <dgm:t>
        <a:bodyPr/>
        <a:lstStyle/>
        <a:p>
          <a:pPr algn="ctr"/>
          <a:r>
            <a:rPr lang="en-US" smtClean="0"/>
            <a:t>Mn2+</a:t>
          </a:r>
          <a:endParaRPr lang="en-US"/>
        </a:p>
      </dgm:t>
    </dgm:pt>
    <dgm:pt modelId="{379FE35D-99AD-414D-B37F-A65843EE4F01}" type="parTrans" cxnId="{8BA40873-E442-428D-8EE8-CC81D30C2431}">
      <dgm:prSet/>
      <dgm:spPr/>
      <dgm:t>
        <a:bodyPr/>
        <a:lstStyle/>
        <a:p>
          <a:endParaRPr lang="en-US"/>
        </a:p>
      </dgm:t>
    </dgm:pt>
    <dgm:pt modelId="{E55FA173-4C63-410F-8829-1DE3DF47D307}" type="sibTrans" cxnId="{8BA40873-E442-428D-8EE8-CC81D30C2431}">
      <dgm:prSet/>
      <dgm:spPr/>
      <dgm:t>
        <a:bodyPr/>
        <a:lstStyle/>
        <a:p>
          <a:endParaRPr lang="en-US"/>
        </a:p>
      </dgm:t>
    </dgm:pt>
    <dgm:pt modelId="{A3DF15CE-4B2A-4D90-ACF6-F1E510D96AEF}">
      <dgm:prSet phldrT="[Text]"/>
      <dgm:spPr/>
      <dgm:t>
        <a:bodyPr/>
        <a:lstStyle/>
        <a:p>
          <a:pPr algn="ctr"/>
          <a:r>
            <a:rPr lang="en-US" smtClean="0"/>
            <a:t>NH3</a:t>
          </a:r>
          <a:endParaRPr lang="en-US"/>
        </a:p>
      </dgm:t>
    </dgm:pt>
    <dgm:pt modelId="{801A4052-E03E-4158-8BC8-E25126E77C01}" type="parTrans" cxnId="{C58F9B3A-9BB8-4320-A30D-734E788A4CC8}">
      <dgm:prSet/>
      <dgm:spPr/>
      <dgm:t>
        <a:bodyPr/>
        <a:lstStyle/>
        <a:p>
          <a:endParaRPr lang="en-US"/>
        </a:p>
      </dgm:t>
    </dgm:pt>
    <dgm:pt modelId="{6977A6A5-4019-48BE-87B5-A710A3093B99}" type="sibTrans" cxnId="{C58F9B3A-9BB8-4320-A30D-734E788A4CC8}">
      <dgm:prSet/>
      <dgm:spPr/>
      <dgm:t>
        <a:bodyPr/>
        <a:lstStyle/>
        <a:p>
          <a:endParaRPr lang="en-US"/>
        </a:p>
      </dgm:t>
    </dgm:pt>
    <dgm:pt modelId="{2F94610C-DBDE-4DD2-A111-9B526ED0D19F}">
      <dgm:prSet phldrT="[Text]"/>
      <dgm:spPr/>
      <dgm:t>
        <a:bodyPr/>
        <a:lstStyle/>
        <a:p>
          <a:pPr algn="ctr"/>
          <a:r>
            <a:rPr lang="sr-Latn-CS" smtClean="0"/>
            <a:t>U</a:t>
          </a:r>
          <a:r>
            <a:rPr lang="en-US" smtClean="0"/>
            <a:t>gljovodonici</a:t>
          </a:r>
          <a:endParaRPr lang="en-US"/>
        </a:p>
      </dgm:t>
    </dgm:pt>
    <dgm:pt modelId="{9A7E81A7-16A5-42DB-87F5-12A45FF70D44}" type="parTrans" cxnId="{9156E1C1-CBE1-4DFD-A56D-2B510ADB2CB1}">
      <dgm:prSet/>
      <dgm:spPr/>
      <dgm:t>
        <a:bodyPr/>
        <a:lstStyle/>
        <a:p>
          <a:endParaRPr lang="en-US"/>
        </a:p>
      </dgm:t>
    </dgm:pt>
    <dgm:pt modelId="{90578F52-31C6-4994-8348-F86458B4C4A5}" type="sibTrans" cxnId="{9156E1C1-CBE1-4DFD-A56D-2B510ADB2CB1}">
      <dgm:prSet/>
      <dgm:spPr/>
      <dgm:t>
        <a:bodyPr/>
        <a:lstStyle/>
        <a:p>
          <a:endParaRPr lang="en-US"/>
        </a:p>
      </dgm:t>
    </dgm:pt>
    <dgm:pt modelId="{883AA87A-D996-4D2B-9A82-FF3CED34E255}">
      <dgm:prSet phldrT="[Text]"/>
      <dgm:spPr/>
      <dgm:t>
        <a:bodyPr/>
        <a:lstStyle/>
        <a:p>
          <a:pPr algn="ctr"/>
          <a:r>
            <a:rPr lang="sr-Latn-CS" smtClean="0"/>
            <a:t>B</a:t>
          </a:r>
          <a:r>
            <a:rPr lang="en-US" smtClean="0"/>
            <a:t>elančevine</a:t>
          </a:r>
          <a:endParaRPr lang="en-US"/>
        </a:p>
      </dgm:t>
    </dgm:pt>
    <dgm:pt modelId="{305723F0-0C87-4E93-9558-7FA49B771BD9}" type="parTrans" cxnId="{014AE48B-A29F-4A1A-95B5-2CC5E80D125C}">
      <dgm:prSet/>
      <dgm:spPr/>
      <dgm:t>
        <a:bodyPr/>
        <a:lstStyle/>
        <a:p>
          <a:endParaRPr lang="en-US"/>
        </a:p>
      </dgm:t>
    </dgm:pt>
    <dgm:pt modelId="{CA539ADE-A890-40B5-81D7-BC46C8DC6B3B}" type="sibTrans" cxnId="{014AE48B-A29F-4A1A-95B5-2CC5E80D125C}">
      <dgm:prSet/>
      <dgm:spPr/>
      <dgm:t>
        <a:bodyPr/>
        <a:lstStyle/>
        <a:p>
          <a:endParaRPr lang="en-US"/>
        </a:p>
      </dgm:t>
    </dgm:pt>
    <dgm:pt modelId="{8F42795F-0CF3-4085-B825-536B2B36B00B}" type="pres">
      <dgm:prSet presAssocID="{1F045DD9-0A64-4AE7-88EF-026030E13A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9054BD-E91E-4AD9-8D6B-46575F68C83A}" type="pres">
      <dgm:prSet presAssocID="{3303BB1E-6051-41FE-AFE3-0E3AE9268A6C}" presName="linNode" presStyleCnt="0"/>
      <dgm:spPr/>
    </dgm:pt>
    <dgm:pt modelId="{F926C5CA-4F6F-4A04-8C22-28B33F1971F5}" type="pres">
      <dgm:prSet presAssocID="{3303BB1E-6051-41FE-AFE3-0E3AE9268A6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B1B86-3913-4599-83C9-949F6FEB9FC1}" type="pres">
      <dgm:prSet presAssocID="{3303BB1E-6051-41FE-AFE3-0E3AE9268A6C}" presName="childShp" presStyleLbl="bgAccFollowNode1" presStyleIdx="0" presStyleCnt="2" custAng="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D6D470A-4257-40E2-B876-10DA5A710090}" type="pres">
      <dgm:prSet presAssocID="{ED067DFE-0DFC-41B5-96D7-B12E11C8F583}" presName="spacing" presStyleCnt="0"/>
      <dgm:spPr/>
    </dgm:pt>
    <dgm:pt modelId="{3BFC8A65-FFC3-4DFF-B9C9-A93C2F3999CE}" type="pres">
      <dgm:prSet presAssocID="{F4F430B4-CB03-42D6-817C-078B2BEF4F52}" presName="linNode" presStyleCnt="0"/>
      <dgm:spPr/>
    </dgm:pt>
    <dgm:pt modelId="{78C88F77-380A-49E0-BCE6-9BAF792E87C2}" type="pres">
      <dgm:prSet presAssocID="{F4F430B4-CB03-42D6-817C-078B2BEF4F5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89ADD-28D0-44DF-BABF-64EE593FCFF0}" type="pres">
      <dgm:prSet presAssocID="{F4F430B4-CB03-42D6-817C-078B2BEF4F52}" presName="childShp" presStyleLbl="bgAccFollowNode1" presStyleIdx="1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3067D4E0-127E-48AA-80A3-C445B121DECD}" type="presOf" srcId="{883AA87A-D996-4D2B-9A82-FF3CED34E255}" destId="{64289ADD-28D0-44DF-BABF-64EE593FCFF0}" srcOrd="0" destOrd="3" presId="urn:microsoft.com/office/officeart/2005/8/layout/vList6"/>
    <dgm:cxn modelId="{0EB1B0BB-4E2B-42F9-B226-8E99728FBDB3}" srcId="{3303BB1E-6051-41FE-AFE3-0E3AE9268A6C}" destId="{406D913C-61DF-4634-B4C4-E8AF00466D05}" srcOrd="2" destOrd="0" parTransId="{7B1D3267-6F1E-45EF-83B7-084C315A0771}" sibTransId="{B6119FDF-D043-4E6E-B183-1606417089F2}"/>
    <dgm:cxn modelId="{B27EC544-FEC7-417A-B906-F07471297852}" type="presOf" srcId="{2DF64948-3767-4147-9188-4D5BC3DAD637}" destId="{64289ADD-28D0-44DF-BABF-64EE593FCFF0}" srcOrd="0" destOrd="0" presId="urn:microsoft.com/office/officeart/2005/8/layout/vList6"/>
    <dgm:cxn modelId="{98E855F4-6826-4EF6-938F-E3FC501FACAB}" type="presOf" srcId="{3303BB1E-6051-41FE-AFE3-0E3AE9268A6C}" destId="{F926C5CA-4F6F-4A04-8C22-28B33F1971F5}" srcOrd="0" destOrd="0" presId="urn:microsoft.com/office/officeart/2005/8/layout/vList6"/>
    <dgm:cxn modelId="{9156E1C1-CBE1-4DFD-A56D-2B510ADB2CB1}" srcId="{F4F430B4-CB03-42D6-817C-078B2BEF4F52}" destId="{2F94610C-DBDE-4DD2-A111-9B526ED0D19F}" srcOrd="2" destOrd="0" parTransId="{9A7E81A7-16A5-42DB-87F5-12A45FF70D44}" sibTransId="{90578F52-31C6-4994-8348-F86458B4C4A5}"/>
    <dgm:cxn modelId="{028F27AB-B86F-41A0-981A-2BBB57C6086C}" type="presOf" srcId="{406D913C-61DF-4634-B4C4-E8AF00466D05}" destId="{4AFB1B86-3913-4599-83C9-949F6FEB9FC1}" srcOrd="0" destOrd="2" presId="urn:microsoft.com/office/officeart/2005/8/layout/vList6"/>
    <dgm:cxn modelId="{48B75FD5-F214-4404-A0CB-03BDABD4F240}" srcId="{3303BB1E-6051-41FE-AFE3-0E3AE9268A6C}" destId="{AFA0C415-E0E3-4E5C-AC18-DB30B3DD5C55}" srcOrd="0" destOrd="0" parTransId="{E7390299-AA6E-42CD-9079-6EE8AD46ACE8}" sibTransId="{670ECCB8-33CB-4049-AE8B-41B8969EFE50}"/>
    <dgm:cxn modelId="{DADA3452-486B-48AE-8122-4873589C645E}" srcId="{F4F430B4-CB03-42D6-817C-078B2BEF4F52}" destId="{2DF64948-3767-4147-9188-4D5BC3DAD637}" srcOrd="0" destOrd="0" parTransId="{277518F8-9EEB-43E2-9E77-825228056276}" sibTransId="{8489F0B0-3026-4754-A24F-04B8D13D1DA0}"/>
    <dgm:cxn modelId="{004BD405-73D2-436B-B253-5E4DCE816FBD}" type="presOf" srcId="{F4F430B4-CB03-42D6-817C-078B2BEF4F52}" destId="{78C88F77-380A-49E0-BCE6-9BAF792E87C2}" srcOrd="0" destOrd="0" presId="urn:microsoft.com/office/officeart/2005/8/layout/vList6"/>
    <dgm:cxn modelId="{976864B9-DC1E-4464-97D7-FF3F07F506B8}" srcId="{1F045DD9-0A64-4AE7-88EF-026030E13A0C}" destId="{F4F430B4-CB03-42D6-817C-078B2BEF4F52}" srcOrd="1" destOrd="0" parTransId="{88CF8097-E617-462B-807A-DAF7E8DA9759}" sibTransId="{8CE920E8-BAC9-4EC3-9C3E-DE197F6CC22B}"/>
    <dgm:cxn modelId="{014AE48B-A29F-4A1A-95B5-2CC5E80D125C}" srcId="{F4F430B4-CB03-42D6-817C-078B2BEF4F52}" destId="{883AA87A-D996-4D2B-9A82-FF3CED34E255}" srcOrd="3" destOrd="0" parTransId="{305723F0-0C87-4E93-9558-7FA49B771BD9}" sibTransId="{CA539ADE-A890-40B5-81D7-BC46C8DC6B3B}"/>
    <dgm:cxn modelId="{2ED6552C-8B2B-48BC-A5E7-8A5BC05AC085}" type="presOf" srcId="{1F045DD9-0A64-4AE7-88EF-026030E13A0C}" destId="{8F42795F-0CF3-4085-B825-536B2B36B00B}" srcOrd="0" destOrd="0" presId="urn:microsoft.com/office/officeart/2005/8/layout/vList6"/>
    <dgm:cxn modelId="{5ECC8485-C034-4F01-8CB7-7E2C84502229}" srcId="{1F045DD9-0A64-4AE7-88EF-026030E13A0C}" destId="{3303BB1E-6051-41FE-AFE3-0E3AE9268A6C}" srcOrd="0" destOrd="0" parTransId="{C4F01D88-3136-43BB-8817-B8AAEF3BE533}" sibTransId="{ED067DFE-0DFC-41B5-96D7-B12E11C8F583}"/>
    <dgm:cxn modelId="{93F91571-E876-42E1-BEB7-50BCBD425537}" type="presOf" srcId="{3C8C6389-D284-438F-A74F-09BA7397DEF8}" destId="{64289ADD-28D0-44DF-BABF-64EE593FCFF0}" srcOrd="0" destOrd="1" presId="urn:microsoft.com/office/officeart/2005/8/layout/vList6"/>
    <dgm:cxn modelId="{5B6F6B5C-E3A2-47A3-BCFD-B936F0D2553B}" type="presOf" srcId="{AF763AE8-90F0-4A95-8294-BFC87E18FE5F}" destId="{4AFB1B86-3913-4599-83C9-949F6FEB9FC1}" srcOrd="0" destOrd="1" presId="urn:microsoft.com/office/officeart/2005/8/layout/vList6"/>
    <dgm:cxn modelId="{A9EE557A-3CC7-4F8B-862B-7C3354F8FF5E}" type="presOf" srcId="{2F94610C-DBDE-4DD2-A111-9B526ED0D19F}" destId="{64289ADD-28D0-44DF-BABF-64EE593FCFF0}" srcOrd="0" destOrd="2" presId="urn:microsoft.com/office/officeart/2005/8/layout/vList6"/>
    <dgm:cxn modelId="{37B0D031-1769-429B-B322-E7ABFE2505FC}" type="presOf" srcId="{AFA0C415-E0E3-4E5C-AC18-DB30B3DD5C55}" destId="{4AFB1B86-3913-4599-83C9-949F6FEB9FC1}" srcOrd="0" destOrd="0" presId="urn:microsoft.com/office/officeart/2005/8/layout/vList6"/>
    <dgm:cxn modelId="{8BA40873-E442-428D-8EE8-CC81D30C2431}" srcId="{3303BB1E-6051-41FE-AFE3-0E3AE9268A6C}" destId="{AF763AE8-90F0-4A95-8294-BFC87E18FE5F}" srcOrd="1" destOrd="0" parTransId="{379FE35D-99AD-414D-B37F-A65843EE4F01}" sibTransId="{E55FA173-4C63-410F-8829-1DE3DF47D307}"/>
    <dgm:cxn modelId="{7ECE2143-7E60-4E28-A098-D3C1AE5BF289}" srcId="{F4F430B4-CB03-42D6-817C-078B2BEF4F52}" destId="{3C8C6389-D284-438F-A74F-09BA7397DEF8}" srcOrd="1" destOrd="0" parTransId="{B3D61A52-7DC7-4854-909E-964AEAA71DC4}" sibTransId="{A939EAC3-EE1E-4395-AB18-64F7817B92C5}"/>
    <dgm:cxn modelId="{C58F9B3A-9BB8-4320-A30D-734E788A4CC8}" srcId="{3303BB1E-6051-41FE-AFE3-0E3AE9268A6C}" destId="{A3DF15CE-4B2A-4D90-ACF6-F1E510D96AEF}" srcOrd="3" destOrd="0" parTransId="{801A4052-E03E-4158-8BC8-E25126E77C01}" sibTransId="{6977A6A5-4019-48BE-87B5-A710A3093B99}"/>
    <dgm:cxn modelId="{AEE7EBC6-ABBB-48F7-BCF3-1FEA8EF30B6A}" type="presOf" srcId="{A3DF15CE-4B2A-4D90-ACF6-F1E510D96AEF}" destId="{4AFB1B86-3913-4599-83C9-949F6FEB9FC1}" srcOrd="0" destOrd="3" presId="urn:microsoft.com/office/officeart/2005/8/layout/vList6"/>
    <dgm:cxn modelId="{B7B5AB6E-0DD4-4B96-8435-2416320739D1}" type="presParOf" srcId="{8F42795F-0CF3-4085-B825-536B2B36B00B}" destId="{189054BD-E91E-4AD9-8D6B-46575F68C83A}" srcOrd="0" destOrd="0" presId="urn:microsoft.com/office/officeart/2005/8/layout/vList6"/>
    <dgm:cxn modelId="{54A7CACA-5059-4A04-BCA0-76C80E4462B3}" type="presParOf" srcId="{189054BD-E91E-4AD9-8D6B-46575F68C83A}" destId="{F926C5CA-4F6F-4A04-8C22-28B33F1971F5}" srcOrd="0" destOrd="0" presId="urn:microsoft.com/office/officeart/2005/8/layout/vList6"/>
    <dgm:cxn modelId="{E706584C-E5E0-4726-AB98-2C422E16584B}" type="presParOf" srcId="{189054BD-E91E-4AD9-8D6B-46575F68C83A}" destId="{4AFB1B86-3913-4599-83C9-949F6FEB9FC1}" srcOrd="1" destOrd="0" presId="urn:microsoft.com/office/officeart/2005/8/layout/vList6"/>
    <dgm:cxn modelId="{B5F2FD88-7AB1-4DBF-AC0A-9689E97640E0}" type="presParOf" srcId="{8F42795F-0CF3-4085-B825-536B2B36B00B}" destId="{ED6D470A-4257-40E2-B876-10DA5A710090}" srcOrd="1" destOrd="0" presId="urn:microsoft.com/office/officeart/2005/8/layout/vList6"/>
    <dgm:cxn modelId="{650D1B5C-E0BC-4CA9-91D6-8B06E9864395}" type="presParOf" srcId="{8F42795F-0CF3-4085-B825-536B2B36B00B}" destId="{3BFC8A65-FFC3-4DFF-B9C9-A93C2F3999CE}" srcOrd="2" destOrd="0" presId="urn:microsoft.com/office/officeart/2005/8/layout/vList6"/>
    <dgm:cxn modelId="{6F63986A-2A7C-4EEF-82D1-69C7074DE9EB}" type="presParOf" srcId="{3BFC8A65-FFC3-4DFF-B9C9-A93C2F3999CE}" destId="{78C88F77-380A-49E0-BCE6-9BAF792E87C2}" srcOrd="0" destOrd="0" presId="urn:microsoft.com/office/officeart/2005/8/layout/vList6"/>
    <dgm:cxn modelId="{76EE08F1-1CD0-4AC9-894D-250624070042}" type="presParOf" srcId="{3BFC8A65-FFC3-4DFF-B9C9-A93C2F3999CE}" destId="{64289ADD-28D0-44DF-BABF-64EE593FCF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1B86-3913-4599-83C9-949F6FEB9FC1}">
      <dsp:nvSpPr>
        <dsp:cNvPr id="0" name=""/>
        <dsp:cNvSpPr/>
      </dsp:nvSpPr>
      <dsp:spPr>
        <a:xfrm>
          <a:off x="1543060" y="279"/>
          <a:ext cx="2314591" cy="108831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H2S</a:t>
          </a:r>
          <a:endParaRPr lang="en-US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Mn2+</a:t>
          </a:r>
          <a:endParaRPr lang="en-US" sz="120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Fe2+</a:t>
          </a:r>
          <a:endParaRPr lang="en-US" sz="120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NH3</a:t>
          </a:r>
          <a:endParaRPr lang="en-US" sz="1200" kern="1200"/>
        </a:p>
      </dsp:txBody>
      <dsp:txXfrm>
        <a:off x="1882024" y="159659"/>
        <a:ext cx="1636663" cy="769553"/>
      </dsp:txXfrm>
    </dsp:sp>
    <dsp:sp modelId="{F926C5CA-4F6F-4A04-8C22-28B33F1971F5}">
      <dsp:nvSpPr>
        <dsp:cNvPr id="0" name=""/>
        <dsp:cNvSpPr/>
      </dsp:nvSpPr>
      <dsp:spPr>
        <a:xfrm>
          <a:off x="0" y="279"/>
          <a:ext cx="1543060" cy="1088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N</a:t>
          </a:r>
          <a:r>
            <a:rPr lang="en-US" sz="1900" kern="1200" dirty="0" err="1" smtClean="0"/>
            <a:t>eorgansk</a:t>
          </a:r>
          <a:r>
            <a:rPr lang="sr-Latn-CS" sz="1900" kern="1200" dirty="0" smtClean="0"/>
            <a:t>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supstanc</a:t>
          </a:r>
          <a:r>
            <a:rPr lang="sr-Latn-CS" sz="1900" kern="1200" dirty="0" smtClean="0"/>
            <a:t>e</a:t>
          </a:r>
          <a:endParaRPr lang="en-US" sz="1900" kern="1200" dirty="0"/>
        </a:p>
      </dsp:txBody>
      <dsp:txXfrm>
        <a:off x="53127" y="53406"/>
        <a:ext cx="1436806" cy="982059"/>
      </dsp:txXfrm>
    </dsp:sp>
    <dsp:sp modelId="{64289ADD-28D0-44DF-BABF-64EE593FCFF0}">
      <dsp:nvSpPr>
        <dsp:cNvPr id="0" name=""/>
        <dsp:cNvSpPr/>
      </dsp:nvSpPr>
      <dsp:spPr>
        <a:xfrm>
          <a:off x="1543060" y="1197423"/>
          <a:ext cx="2314591" cy="108831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smtClean="0"/>
            <a:t>F</a:t>
          </a:r>
          <a:r>
            <a:rPr lang="en-US" sz="1200" kern="1200" smtClean="0"/>
            <a:t>enoli</a:t>
          </a:r>
          <a:endParaRPr lang="en-US" sz="120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Aminokiseline</a:t>
          </a:r>
          <a:endParaRPr lang="en-US" sz="120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smtClean="0"/>
            <a:t>U</a:t>
          </a:r>
          <a:r>
            <a:rPr lang="en-US" sz="1200" kern="1200" smtClean="0"/>
            <a:t>gljovodonici</a:t>
          </a:r>
          <a:endParaRPr lang="en-US" sz="120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smtClean="0"/>
            <a:t>B</a:t>
          </a:r>
          <a:r>
            <a:rPr lang="en-US" sz="1200" kern="1200" smtClean="0"/>
            <a:t>elančevine</a:t>
          </a:r>
          <a:endParaRPr lang="en-US" sz="1200" kern="1200"/>
        </a:p>
      </dsp:txBody>
      <dsp:txXfrm>
        <a:off x="1882024" y="1356803"/>
        <a:ext cx="1636663" cy="769553"/>
      </dsp:txXfrm>
    </dsp:sp>
    <dsp:sp modelId="{78C88F77-380A-49E0-BCE6-9BAF792E87C2}">
      <dsp:nvSpPr>
        <dsp:cNvPr id="0" name=""/>
        <dsp:cNvSpPr/>
      </dsp:nvSpPr>
      <dsp:spPr>
        <a:xfrm>
          <a:off x="0" y="1197423"/>
          <a:ext cx="1543060" cy="1088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Organsk</a:t>
          </a:r>
          <a:r>
            <a:rPr lang="sr-Latn-CS" sz="1900" kern="1200" smtClean="0"/>
            <a:t>e supstance</a:t>
          </a:r>
          <a:endParaRPr lang="en-US" sz="1900" kern="1200"/>
        </a:p>
      </dsp:txBody>
      <dsp:txXfrm>
        <a:off x="53127" y="1250550"/>
        <a:ext cx="1436806" cy="982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30AED5-A922-4A11-8CF1-9290BBE5B7D4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105F51-D74C-4190-A24B-AD75203F2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42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D091-DDCB-431F-98AD-7834E09E8E80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AD5E-7A9B-4E8A-AA10-B2F91385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BCD1-CF70-4710-8DD9-28C3979A6514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6574-E2EB-4A42-A501-F4F82DE4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3ED1-88A1-48E0-9BC8-DF8344B34312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DB6E-D322-471D-A90E-21456249B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B92A-2837-4A53-BDD9-AAA5129047C9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830A-8D1F-44D3-B265-99525C83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29F4-7D47-4435-BCBB-ED66156BB6DF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3B80-72F2-4BE3-9371-A308B12C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C867-1AD2-4F2E-94BE-9B2BA8A69BC9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9A6B-B8EE-4EA8-BBF2-47E00691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2137-0684-40F2-BED6-4EC48A121708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E17E-93F4-4D5A-8DF1-F09C0D95B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4856-DC8D-42B1-87DF-4BD05FE6054A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963E-C815-477E-A565-94AFCF667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0E35-7310-451D-AEA7-E145371E9BC0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8016-BEB8-4728-BEA8-49FF50741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E8B2-D7F3-4DE3-AC28-3452557427C6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AE53-1AE3-4FF9-A827-EF07D797A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6122-C301-49C9-9385-6D2B0888C1B5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E54B-C317-404C-9AA2-F3BBBDD67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8C44E2-8DC8-445C-8C8E-D31E66E3873D}" type="datetimeFigureOut">
              <a:rPr lang="en-US"/>
              <a:pPr>
                <a:defRPr/>
              </a:pPr>
              <a:t>06-Dec-12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C01DB-188F-440B-8994-48A00760E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1000125" y="1857375"/>
            <a:ext cx="7115175" cy="919163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De</a:t>
            </a:r>
            <a:r>
              <a:rPr lang="sr-Latn-CS" smtClean="0">
                <a:solidFill>
                  <a:schemeClr val="bg1"/>
                </a:solidFill>
              </a:rPr>
              <a:t>zinfekcija vode hlorom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6375" y="5929313"/>
            <a:ext cx="3357563" cy="5000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1"/>
                </a:solidFill>
                <a:latin typeface="+mj-lt"/>
              </a:rPr>
              <a:t>Stefan Međak  337/06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88" y="1285875"/>
            <a:ext cx="16319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>
                <a:solidFill>
                  <a:schemeClr val="bg1"/>
                </a:solidFill>
                <a:latin typeface="+mj-lt"/>
              </a:rPr>
              <a:t>Vežba 8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257544" cy="7755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3600" smtClean="0">
                <a:solidFill>
                  <a:schemeClr val="bg1"/>
                </a:solidFill>
              </a:rPr>
              <a:t>Hlorni preparati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00313" y="1500188"/>
            <a:ext cx="3786187" cy="1500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/>
              <a:t>Ukupna doza hlora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43063" y="3500438"/>
            <a:ext cx="1643062" cy="200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>
                <a:latin typeface="+mj-lt"/>
              </a:rPr>
              <a:t>Vezani hlor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00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>
                <a:latin typeface="+mj-lt"/>
              </a:rPr>
              <a:t>NH</a:t>
            </a:r>
            <a:r>
              <a:rPr lang="sr-Latn-CS" sz="2000" baseline="-25000">
                <a:latin typeface="+mj-lt"/>
              </a:rPr>
              <a:t>2</a:t>
            </a:r>
            <a:r>
              <a:rPr lang="sr-Latn-CS" sz="2000">
                <a:latin typeface="+mj-lt"/>
              </a:rPr>
              <a:t>Cl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>
                <a:latin typeface="+mj-lt"/>
              </a:rPr>
              <a:t>NHCl</a:t>
            </a:r>
            <a:r>
              <a:rPr lang="sr-Latn-CS" sz="2000" baseline="-25000">
                <a:latin typeface="+mj-lt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>
                <a:latin typeface="+mj-lt"/>
              </a:rPr>
              <a:t>NCl</a:t>
            </a:r>
            <a:r>
              <a:rPr lang="sr-Latn-CS" sz="2000" baseline="-25000">
                <a:latin typeface="+mj-lt"/>
              </a:rPr>
              <a:t>3</a:t>
            </a:r>
            <a:r>
              <a:rPr lang="sr-Latn-CS" sz="2000"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>
                <a:latin typeface="+mj-lt"/>
              </a:rPr>
              <a:t>...</a:t>
            </a:r>
            <a:endParaRPr lang="en-US" sz="200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29250" y="3500438"/>
            <a:ext cx="1857375" cy="214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>
                <a:latin typeface="+mj-lt"/>
              </a:rPr>
              <a:t>Slobodni hlor (rezidual)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00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>
                <a:latin typeface="+mj-lt"/>
              </a:rPr>
              <a:t>HOCl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>
                <a:latin typeface="+mj-lt"/>
              </a:rPr>
              <a:t>OCl</a:t>
            </a:r>
            <a:r>
              <a:rPr lang="sr-Latn-CS" sz="2000" baseline="30000">
                <a:latin typeface="+mj-lt"/>
              </a:rPr>
              <a:t>-</a:t>
            </a:r>
            <a:r>
              <a:rPr lang="sr-Latn-CS" sz="2000"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>
                <a:latin typeface="+mj-lt"/>
              </a:rPr>
              <a:t>Cl</a:t>
            </a:r>
            <a:r>
              <a:rPr lang="sr-Latn-CS" sz="2000" baseline="-25000">
                <a:latin typeface="+mj-lt"/>
              </a:rPr>
              <a:t>2</a:t>
            </a:r>
            <a:endParaRPr lang="en-US" sz="200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00813" y="1928813"/>
            <a:ext cx="128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onstantia" pitchFamily="18" charset="0"/>
              </a:rPr>
              <a:t>≤</a:t>
            </a:r>
            <a:r>
              <a:rPr lang="sr-Latn-CS" sz="2400">
                <a:solidFill>
                  <a:schemeClr val="bg1"/>
                </a:solidFill>
                <a:latin typeface="Constantia" pitchFamily="18" charset="0"/>
              </a:rPr>
              <a:t> 3 mg/l</a:t>
            </a:r>
            <a:endParaRPr lang="en-US" sz="2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29500" y="3643313"/>
            <a:ext cx="1531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onstantia" pitchFamily="18" charset="0"/>
              </a:rPr>
              <a:t>≤</a:t>
            </a:r>
            <a:r>
              <a:rPr lang="sr-Latn-CS" sz="2400">
                <a:solidFill>
                  <a:schemeClr val="bg1"/>
                </a:solidFill>
                <a:latin typeface="Constantia" pitchFamily="18" charset="0"/>
              </a:rPr>
              <a:t> 0,5 mg/l</a:t>
            </a:r>
            <a:endParaRPr lang="en-US" sz="240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0"/>
          </p:cNvCxnSpPr>
          <p:nvPr/>
        </p:nvCxnSpPr>
        <p:spPr>
          <a:xfrm rot="5400000">
            <a:off x="2399506" y="2845594"/>
            <a:ext cx="719138" cy="5905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6" idx="0"/>
          </p:cNvCxnSpPr>
          <p:nvPr/>
        </p:nvCxnSpPr>
        <p:spPr>
          <a:xfrm rot="16200000" flipH="1">
            <a:off x="5685632" y="2828131"/>
            <a:ext cx="719138" cy="6254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500" y="5715000"/>
            <a:ext cx="3349625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>
                <a:latin typeface="+mj-lt"/>
              </a:rPr>
              <a:t>oksidacija raznih materija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9188" y="5786438"/>
            <a:ext cx="2921000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>
                <a:latin typeface="+mj-lt"/>
              </a:rPr>
              <a:t>izvođenje dezinfekcije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7188" y="571500"/>
            <a:ext cx="3257550" cy="7762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Hlorni preparati</a:t>
            </a:r>
            <a:endParaRPr lang="en-US" sz="3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1428750"/>
            <a:ext cx="8572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latin typeface="+mj-lt"/>
              </a:rPr>
              <a:t>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Danas se koristi hlor-gas i obilje hlornih preparata neorganskog i organskog karaktera, različitih naziva i različite aktivnosti. Efikasnost ovih preparata zavisi od njihovog sadržaja aktivnog hlora.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928688" y="3946163"/>
            <a:ext cx="7069137" cy="461963"/>
            <a:chOff x="928662" y="4572008"/>
            <a:chExt cx="7069756" cy="461665"/>
          </a:xfrm>
        </p:grpSpPr>
        <p:sp>
          <p:nvSpPr>
            <p:cNvPr id="24589" name="TextBox 16"/>
            <p:cNvSpPr txBox="1">
              <a:spLocks noChangeArrowheads="1"/>
            </p:cNvSpPr>
            <p:nvPr/>
          </p:nvSpPr>
          <p:spPr bwMode="auto">
            <a:xfrm>
              <a:off x="2071670" y="4572008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Constantia" pitchFamily="18" charset="0"/>
                </a:rPr>
                <a:t>&gt;</a:t>
              </a:r>
            </a:p>
          </p:txBody>
        </p:sp>
        <p:sp>
          <p:nvSpPr>
            <p:cNvPr id="24590" name="TextBox 17"/>
            <p:cNvSpPr txBox="1">
              <a:spLocks noChangeArrowheads="1"/>
            </p:cNvSpPr>
            <p:nvPr/>
          </p:nvSpPr>
          <p:spPr bwMode="auto">
            <a:xfrm>
              <a:off x="928662" y="4572008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Constantia" pitchFamily="18" charset="0"/>
                </a:rPr>
                <a:t>&gt;</a:t>
              </a:r>
            </a:p>
          </p:txBody>
        </p:sp>
        <p:sp>
          <p:nvSpPr>
            <p:cNvPr id="24591" name="TextBox 18"/>
            <p:cNvSpPr txBox="1">
              <a:spLocks noChangeArrowheads="1"/>
            </p:cNvSpPr>
            <p:nvPr/>
          </p:nvSpPr>
          <p:spPr bwMode="auto">
            <a:xfrm>
              <a:off x="3500430" y="4572008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Constantia" pitchFamily="18" charset="0"/>
                </a:rPr>
                <a:t>&gt;</a:t>
              </a:r>
            </a:p>
          </p:txBody>
        </p:sp>
        <p:sp>
          <p:nvSpPr>
            <p:cNvPr id="24592" name="TextBox 19"/>
            <p:cNvSpPr txBox="1">
              <a:spLocks noChangeArrowheads="1"/>
            </p:cNvSpPr>
            <p:nvPr/>
          </p:nvSpPr>
          <p:spPr bwMode="auto">
            <a:xfrm>
              <a:off x="6143636" y="4572008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Constantia" pitchFamily="18" charset="0"/>
                </a:rPr>
                <a:t>&gt;</a:t>
              </a:r>
            </a:p>
          </p:txBody>
        </p:sp>
        <p:sp>
          <p:nvSpPr>
            <p:cNvPr id="24593" name="TextBox 20"/>
            <p:cNvSpPr txBox="1">
              <a:spLocks noChangeArrowheads="1"/>
            </p:cNvSpPr>
            <p:nvPr/>
          </p:nvSpPr>
          <p:spPr bwMode="auto">
            <a:xfrm>
              <a:off x="4714876" y="4572008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Constantia" pitchFamily="18" charset="0"/>
                </a:rPr>
                <a:t>&gt;</a:t>
              </a:r>
            </a:p>
          </p:txBody>
        </p:sp>
        <p:sp>
          <p:nvSpPr>
            <p:cNvPr id="24594" name="TextBox 21"/>
            <p:cNvSpPr txBox="1">
              <a:spLocks noChangeArrowheads="1"/>
            </p:cNvSpPr>
            <p:nvPr/>
          </p:nvSpPr>
          <p:spPr bwMode="auto">
            <a:xfrm>
              <a:off x="7643834" y="4572008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Constantia" pitchFamily="18" charset="0"/>
                </a:rPr>
                <a:t>&gt;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025" y="2791257"/>
            <a:ext cx="9144000" cy="1843088"/>
            <a:chOff x="0" y="3429000"/>
            <a:chExt cx="9144000" cy="1843094"/>
          </a:xfrm>
        </p:grpSpPr>
        <p:sp>
          <p:nvSpPr>
            <p:cNvPr id="9" name="Hexagon 8"/>
            <p:cNvSpPr/>
            <p:nvPr/>
          </p:nvSpPr>
          <p:spPr>
            <a:xfrm>
              <a:off x="1262063" y="4357691"/>
              <a:ext cx="857250" cy="91440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/>
                <a:t>Cl</a:t>
              </a:r>
              <a:r>
                <a:rPr lang="en-US" b="1" baseline="-25000"/>
                <a:t>2</a:t>
              </a:r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>
              <a:off x="0" y="4357691"/>
              <a:ext cx="1000125" cy="91440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/>
                <a:t>ClO</a:t>
              </a:r>
              <a:r>
                <a:rPr lang="en-US" b="1" baseline="-25000"/>
                <a:t>2</a:t>
              </a: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>
              <a:off x="2381250" y="4357691"/>
              <a:ext cx="1143000" cy="91440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/>
                <a:t>HOCl</a:t>
              </a: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3786188" y="4357691"/>
              <a:ext cx="1000125" cy="91440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/>
                <a:t>OCl</a:t>
              </a:r>
              <a:r>
                <a:rPr lang="en-US" b="1" baseline="30000"/>
                <a:t>-</a:t>
              </a: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>
              <a:off x="5048250" y="4357691"/>
              <a:ext cx="1143000" cy="91440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/>
                <a:t>hlorni kreč</a:t>
              </a:r>
              <a:endParaRPr lang="en-US" sz="1600"/>
            </a:p>
          </p:txBody>
        </p:sp>
        <p:sp>
          <p:nvSpPr>
            <p:cNvPr id="15" name="Hexagon 14"/>
            <p:cNvSpPr/>
            <p:nvPr/>
          </p:nvSpPr>
          <p:spPr>
            <a:xfrm>
              <a:off x="6453188" y="4357691"/>
              <a:ext cx="1214437" cy="91440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/>
                <a:t>NHCl</a:t>
              </a:r>
              <a:r>
                <a:rPr lang="en-US" b="1" baseline="-25000"/>
                <a:t>2</a:t>
              </a: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>
              <a:off x="7929563" y="4357691"/>
              <a:ext cx="1214437" cy="91440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/>
                <a:t>NH</a:t>
              </a:r>
              <a:r>
                <a:rPr lang="en-US" b="1" baseline="-25000"/>
                <a:t>2</a:t>
              </a:r>
              <a:r>
                <a:rPr lang="en-US" b="1"/>
                <a:t>Cl</a:t>
              </a:r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7188" y="3429000"/>
              <a:ext cx="6273800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400">
                  <a:solidFill>
                    <a:schemeClr val="bg1"/>
                  </a:solidFill>
                  <a:latin typeface="+mj-lt"/>
                </a:rPr>
                <a:t>Vrste hlornog preparata različitih baktericidnosti:</a:t>
              </a:r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8625" y="5373216"/>
            <a:ext cx="8316385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+mj-lt"/>
              </a:rPr>
              <a:t>Dehlorisanje: aktivni ugalj, sumpordioksid, natrijumsulfat, aeracija.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686568" cy="704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3600" smtClean="0">
                <a:solidFill>
                  <a:schemeClr val="bg1"/>
                </a:solidFill>
              </a:rPr>
              <a:t>Mehanizam – suština hlorisanja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1285875"/>
            <a:ext cx="87868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Hlorisanje predstavljaja oksido-redukcione reakcije do kojih dolazi pri delovanju hlora ili njegovih derivata na organske materije ćelija mikroorganizama.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50" y="2643188"/>
            <a:ext cx="35052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Cl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+ H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O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 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=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HOCl + H</a:t>
            </a:r>
            <a:r>
              <a:rPr lang="en-US" sz="2400" baseline="30000">
                <a:solidFill>
                  <a:schemeClr val="bg1"/>
                </a:solidFill>
                <a:latin typeface="+mj-lt"/>
              </a:rPr>
              <a:t>+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+ Cl</a:t>
            </a:r>
            <a:r>
              <a:rPr lang="en-US" sz="2400" baseline="30000">
                <a:solidFill>
                  <a:schemeClr val="bg1"/>
                </a:solidFill>
                <a:latin typeface="+mj-lt"/>
              </a:rPr>
              <a:t>-</a:t>
            </a:r>
            <a:endParaRPr lang="en-US" sz="240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HOCl  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 =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H</a:t>
            </a:r>
            <a:r>
              <a:rPr lang="en-US" sz="2400" baseline="30000">
                <a:solidFill>
                  <a:schemeClr val="bg1"/>
                </a:solidFill>
                <a:latin typeface="+mj-lt"/>
              </a:rPr>
              <a:t>+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+ OCl</a:t>
            </a:r>
            <a:r>
              <a:rPr lang="en-US" sz="2400" baseline="30000">
                <a:solidFill>
                  <a:schemeClr val="bg1"/>
                </a:solidFill>
                <a:latin typeface="+mj-lt"/>
              </a:rPr>
              <a:t>-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3" y="3571875"/>
            <a:ext cx="86439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Za pH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=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5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-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10 postoji smeša HOCl i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OCl</a:t>
            </a:r>
            <a:r>
              <a:rPr lang="en-US" sz="2400" baseline="30000">
                <a:solidFill>
                  <a:schemeClr val="bg1"/>
                </a:solidFill>
                <a:latin typeface="+mj-lt"/>
              </a:rPr>
              <a:t>-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, a kod pH&gt;10 hlor je vezan u obliku hipohlorita.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4608513"/>
            <a:ext cx="87153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Hipohlorasta kiselina stupa u reakciju sa enzimima bakterija čime narušava razmenu materija u ćeliji i izaziva smrt ćelija.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13" y="5643563"/>
            <a:ext cx="82153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Količina hlora za doziranje zavisi od prisustva materija koje se mogu oksidovati u vodi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686568" cy="704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solidFill>
                  <a:schemeClr val="bg1"/>
                </a:solidFill>
              </a:rPr>
              <a:t>Tipovi hlorisanja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88" y="1214438"/>
            <a:ext cx="49196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sr-Latn-CS" sz="2400">
                <a:solidFill>
                  <a:schemeClr val="bg1"/>
                </a:solidFill>
                <a:latin typeface="+mn-lt"/>
              </a:rPr>
              <a:t>   H</a:t>
            </a:r>
            <a:r>
              <a:rPr lang="en-US" sz="2400">
                <a:solidFill>
                  <a:schemeClr val="bg1"/>
                </a:solidFill>
                <a:latin typeface="+mn-lt"/>
              </a:rPr>
              <a:t>lorisanje preko prevojne tačke</a:t>
            </a:r>
            <a:r>
              <a:rPr lang="sr-Latn-CS" sz="2400">
                <a:solidFill>
                  <a:schemeClr val="bg1"/>
                </a:solidFill>
                <a:latin typeface="+mn-lt"/>
              </a:rPr>
              <a:t>.</a:t>
            </a:r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788" y="1989138"/>
            <a:ext cx="2928937" cy="228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Amonijak je prisutan u nekim otpadnim, a u manjim koncentracijama se može naći i u nekim prirodnim vodama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  <a:r>
              <a:rPr lang="en-US" sz="2400">
                <a:latin typeface="+mn-lt"/>
              </a:rPr>
              <a:t>.</a:t>
            </a:r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 descr="Ammonia-2D-dot-cr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2161" y="4744"/>
            <a:ext cx="1877381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prevojna tac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" y="1778701"/>
            <a:ext cx="6075973" cy="350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643063" y="5500688"/>
            <a:ext cx="506253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NH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Cl + NHCl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sr-Latn-CS" sz="2400" baseline="-2500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 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=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 N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+ 3HCl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4NH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Cl + 3Cl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+ H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O 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 =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  N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+ H</a:t>
            </a:r>
            <a:r>
              <a:rPr lang="en-US" sz="24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O + 10HCl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88" y="1143000"/>
            <a:ext cx="5637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 H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lorisanje uz dobijanje slobodnog hlora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88" y="3786188"/>
            <a:ext cx="7035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 H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lorisanje uz dobijanje vezanog, rezidualnog, hlora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6686568" cy="704104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Tipovi hlorisanja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75" y="1785938"/>
            <a:ext cx="4713288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200">
                <a:solidFill>
                  <a:schemeClr val="bg1"/>
                </a:solidFill>
                <a:latin typeface="+mj-lt"/>
              </a:rPr>
              <a:t>  V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od</a:t>
            </a:r>
            <a:r>
              <a:rPr lang="sr-Latn-CS" sz="2200">
                <a:solidFill>
                  <a:schemeClr val="bg1"/>
                </a:solidFill>
                <a:latin typeface="+mj-lt"/>
              </a:rPr>
              <a:t>e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 sa malom potrebom za hlorom</a:t>
            </a:r>
            <a:r>
              <a:rPr lang="sr-Latn-CS" sz="2200">
                <a:solidFill>
                  <a:schemeClr val="bg1"/>
                </a:solidFill>
                <a:latin typeface="+mj-lt"/>
              </a:rPr>
              <a:t>.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75" y="2286000"/>
            <a:ext cx="555307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200">
                <a:solidFill>
                  <a:schemeClr val="bg1"/>
                </a:solidFill>
                <a:latin typeface="+mj-lt"/>
              </a:rPr>
              <a:t>  V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od</a:t>
            </a:r>
            <a:r>
              <a:rPr lang="sr-Latn-CS" sz="2200">
                <a:solidFill>
                  <a:schemeClr val="bg1"/>
                </a:solidFill>
                <a:latin typeface="+mj-lt"/>
              </a:rPr>
              <a:t>e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 koje sadrže velike količine kontaminata</a:t>
            </a:r>
            <a:r>
              <a:rPr lang="sr-Latn-CS" sz="2200">
                <a:solidFill>
                  <a:schemeClr val="bg1"/>
                </a:solidFill>
                <a:latin typeface="+mj-lt"/>
              </a:rPr>
              <a:t>.</a:t>
            </a:r>
            <a:endParaRPr lang="en-US" sz="2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2857500"/>
            <a:ext cx="87153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2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Održavanjem slobodnog hlora u postrojenju za pripremu vode za piće minimiziran je razvoj mikroorganizama.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4357688"/>
            <a:ext cx="89296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2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Vezani hlor u obliku hloramina u reakciji sa amonijakom je manje reaktivan od slobodnog hlora i zato je duže vremena sposoban za dezinfekciju.</a:t>
            </a:r>
          </a:p>
        </p:txBody>
      </p:sp>
      <p:sp>
        <p:nvSpPr>
          <p:cNvPr id="10" name="Teardrop 9"/>
          <p:cNvSpPr/>
          <p:nvPr/>
        </p:nvSpPr>
        <p:spPr>
          <a:xfrm>
            <a:off x="196850" y="5643563"/>
            <a:ext cx="2786063" cy="100012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>
                <a:latin typeface="+mj-lt"/>
              </a:rPr>
              <a:t>Vode sa malo (ili bez) amonijaka</a:t>
            </a:r>
            <a:endParaRPr lang="en-US">
              <a:latin typeface="+mj-lt"/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3178175" y="5643563"/>
            <a:ext cx="2787650" cy="100012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>
                <a:latin typeface="+mj-lt"/>
              </a:rPr>
              <a:t>Vode sa dovoljno amonijaka</a:t>
            </a:r>
            <a:endParaRPr lang="en-US">
              <a:latin typeface="+mj-lt"/>
            </a:endParaRPr>
          </a:p>
        </p:txBody>
      </p:sp>
      <p:sp>
        <p:nvSpPr>
          <p:cNvPr id="12" name="Teardrop 11"/>
          <p:cNvSpPr/>
          <p:nvPr/>
        </p:nvSpPr>
        <p:spPr>
          <a:xfrm>
            <a:off x="6161088" y="5608638"/>
            <a:ext cx="2786062" cy="100012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>
                <a:latin typeface="+mj-lt"/>
              </a:rPr>
              <a:t>Vode sa već sadržanim hlorom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lorogen_H1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857375"/>
            <a:ext cx="22320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2757478" cy="9184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>
                <a:solidFill>
                  <a:schemeClr val="bg1"/>
                </a:solidFill>
              </a:rPr>
              <a:t>Rezime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63" y="1071563"/>
            <a:ext cx="4581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>
                <a:solidFill>
                  <a:schemeClr val="bg1"/>
                </a:solidFill>
                <a:latin typeface="+mj-lt"/>
              </a:rPr>
              <a:t>Uspeh hlorisanja zavisi od:</a:t>
            </a:r>
            <a:endParaRPr lang="en-US"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1785938"/>
            <a:ext cx="3470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vrste hlornog preparata,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5" y="2305050"/>
            <a:ext cx="52085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b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iološke osobenosti mikroorganizama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,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5" y="2824163"/>
            <a:ext cx="6143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h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omogenizacije i kontakta hlornog preparata sa vodom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,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5" y="3711575"/>
            <a:ext cx="20843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t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emperature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,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5" y="4230688"/>
            <a:ext cx="3152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m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eteoroloških prilika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,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5" y="4748213"/>
            <a:ext cx="46658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pH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vrednosti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vode</a:t>
            </a:r>
            <a:r>
              <a:rPr lang="sr-Latn-CS" sz="2400" dirty="0">
                <a:solidFill>
                  <a:schemeClr val="bg1"/>
                </a:solidFill>
                <a:latin typeface="+mj-lt"/>
              </a:rPr>
              <a:t> (od 6,2 do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7,6</a:t>
            </a:r>
            <a:r>
              <a:rPr lang="sr-Latn-CS" sz="2400" dirty="0" smtClean="0">
                <a:solidFill>
                  <a:schemeClr val="bg1"/>
                </a:solidFill>
                <a:latin typeface="+mj-lt"/>
              </a:rPr>
              <a:t>),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5" y="5267325"/>
            <a:ext cx="23653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m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utnoće vode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 i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5" y="5786438"/>
            <a:ext cx="76438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j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onske jačine vode, odnosno koncentracije svih jona u vodi (koja se iskazuje preko tzv. suvog ostatka vode)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_drop_cart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781" y="3938589"/>
            <a:ext cx="166688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23850" y="392113"/>
          <a:ext cx="4895850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CorelPhotoPaint.Image.11" r:id="rId4" imgW="11209524" imgH="8409524" progId="CorelPhotoPaint.Image.11">
                  <p:embed/>
                </p:oleObj>
              </mc:Choice>
              <mc:Fallback>
                <p:oleObj name="CorelPhotoPaint.Image.11" r:id="rId4" imgW="11209524" imgH="8409524" progId="CorelPhotoPaint.Image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2113"/>
                        <a:ext cx="4895850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350" y="4221163"/>
            <a:ext cx="5786438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sr-Latn-CS" sz="6000">
                <a:solidFill>
                  <a:schemeClr val="hlink"/>
                </a:solidFill>
                <a:latin typeface="Calibri" pitchFamily="34" charset="0"/>
              </a:rPr>
              <a:t>Hvala na pažnji !</a:t>
            </a:r>
            <a:endParaRPr lang="en-US" sz="6000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1714500" cy="633412"/>
          </a:xfrm>
        </p:spPr>
        <p:txBody>
          <a:bodyPr/>
          <a:lstStyle/>
          <a:p>
            <a:r>
              <a:rPr lang="sr-Latn-CS" sz="4000" smtClean="0">
                <a:solidFill>
                  <a:schemeClr val="bg1"/>
                </a:solidFill>
              </a:rPr>
              <a:t>Sadržaj</a:t>
            </a: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214937"/>
          </a:xfrm>
        </p:spPr>
        <p:txBody>
          <a:bodyPr>
            <a:no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sz="3200" dirty="0" smtClean="0">
                <a:solidFill>
                  <a:schemeClr val="bg1"/>
                </a:solidFill>
                <a:latin typeface="+mj-lt"/>
              </a:rPr>
              <a:t>Uvod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sz="3200" dirty="0" smtClean="0">
                <a:solidFill>
                  <a:schemeClr val="bg1"/>
                </a:solidFill>
                <a:latin typeface="+mj-lt"/>
              </a:rPr>
              <a:t>Dezinfekcija vode</a:t>
            </a:r>
          </a:p>
          <a:p>
            <a:pPr marL="788670" lvl="2" indent="-514350" fontAlgn="auto">
              <a:spcAft>
                <a:spcPts val="0"/>
              </a:spcAft>
              <a:buClr>
                <a:schemeClr val="accent3"/>
              </a:buClr>
              <a:buSzPct val="95000"/>
              <a:buFont typeface="Constantia" pitchFamily="18" charset="0"/>
              <a:buChar char="‐"/>
              <a:defRPr/>
            </a:pPr>
            <a:r>
              <a:rPr lang="sr-Latn-CS" sz="3200" dirty="0" smtClean="0">
                <a:solidFill>
                  <a:schemeClr val="bg1"/>
                </a:solidFill>
                <a:latin typeface="+mj-lt"/>
              </a:rPr>
              <a:t>Metode dezinfekcije vode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sz="3200" dirty="0" smtClean="0">
                <a:solidFill>
                  <a:schemeClr val="bg1"/>
                </a:solidFill>
                <a:latin typeface="+mj-lt"/>
              </a:rPr>
              <a:t>Šta je hlor?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sz="3200" dirty="0" smtClean="0">
                <a:solidFill>
                  <a:schemeClr val="bg1"/>
                </a:solidFill>
                <a:latin typeface="+mj-lt"/>
              </a:rPr>
              <a:t>Hlorisanje vode</a:t>
            </a:r>
          </a:p>
          <a:p>
            <a:pPr marL="880110" lvl="1" indent="-514350" fontAlgn="auto">
              <a:spcAft>
                <a:spcPts val="0"/>
              </a:spcAft>
              <a:buClr>
                <a:schemeClr val="accent3"/>
              </a:buClr>
              <a:buFont typeface="Constantia" pitchFamily="18" charset="0"/>
              <a:buChar char="‐"/>
              <a:defRPr/>
            </a:pPr>
            <a:r>
              <a:rPr lang="sr-Latn-CS" sz="3200" dirty="0" smtClean="0">
                <a:solidFill>
                  <a:schemeClr val="bg1"/>
                </a:solidFill>
                <a:latin typeface="+mj-lt"/>
              </a:rPr>
              <a:t>Hlorni preparati</a:t>
            </a:r>
          </a:p>
          <a:p>
            <a:pPr marL="880110" lvl="1" indent="-514350" fontAlgn="auto">
              <a:spcAft>
                <a:spcPts val="0"/>
              </a:spcAft>
              <a:buClr>
                <a:schemeClr val="accent3"/>
              </a:buClr>
              <a:buFont typeface="Constantia" pitchFamily="18" charset="0"/>
              <a:buChar char="‐"/>
              <a:defRPr/>
            </a:pPr>
            <a:r>
              <a:rPr lang="sr-Latn-CS" sz="3200" dirty="0" smtClean="0">
                <a:solidFill>
                  <a:schemeClr val="bg1"/>
                </a:solidFill>
                <a:latin typeface="+mj-lt"/>
              </a:rPr>
              <a:t>Mehanizam – suština hlorisanja</a:t>
            </a:r>
          </a:p>
          <a:p>
            <a:pPr marL="880110" lvl="1" indent="-514350" fontAlgn="auto">
              <a:spcAft>
                <a:spcPts val="0"/>
              </a:spcAft>
              <a:buClr>
                <a:schemeClr val="accent3"/>
              </a:buClr>
              <a:buFont typeface="Constantia" pitchFamily="18" charset="0"/>
              <a:buChar char="‐"/>
              <a:defRPr/>
            </a:pPr>
            <a:r>
              <a:rPr lang="sr-Latn-CS" sz="3200" dirty="0" smtClean="0">
                <a:solidFill>
                  <a:schemeClr val="bg1"/>
                </a:solidFill>
                <a:latin typeface="+mj-lt"/>
              </a:rPr>
              <a:t>Tipovi hlorisanja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sr-Latn-CS" sz="3200" dirty="0" smtClean="0">
                <a:solidFill>
                  <a:schemeClr val="bg1"/>
                </a:solidFill>
                <a:latin typeface="+mj-lt"/>
              </a:rPr>
              <a:t>Rezime</a:t>
            </a:r>
          </a:p>
          <a:p>
            <a:pPr marL="880110" lvl="1" indent="-514350" fontAlgn="auto">
              <a:spcAft>
                <a:spcPts val="0"/>
              </a:spcAft>
              <a:buFont typeface="Wingdings 2"/>
              <a:buNone/>
              <a:defRPr/>
            </a:pPr>
            <a:endParaRPr lang="sr-Latn-CS" sz="32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3043238" cy="795337"/>
          </a:xfrm>
        </p:spPr>
        <p:txBody>
          <a:bodyPr/>
          <a:lstStyle/>
          <a:p>
            <a:r>
              <a:rPr lang="sr-Latn-CS" sz="4400" smtClean="0">
                <a:solidFill>
                  <a:schemeClr val="bg1"/>
                </a:solidFill>
              </a:rPr>
              <a:t>1. Uvod</a:t>
            </a:r>
            <a:endParaRPr lang="en-US" sz="440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1785938"/>
            <a:ext cx="7715250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Prema proceni Svetske Zdravstvene Organizacije 80</a:t>
            </a: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% infektivnih bolesti kao što su kolera, meningitis, dizenterija itd, prenose se vodom</a:t>
            </a: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" y="4214813"/>
            <a:ext cx="4500562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  P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ijaću vodu čini tek 0.7</a:t>
            </a: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% od</a:t>
            </a: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ukupne </a:t>
            </a: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svetske količine</a:t>
            </a: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38" y="5429250"/>
            <a:ext cx="7286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Srbija je na 47. mestu od 180 </a:t>
            </a:r>
            <a:endParaRPr lang="sr-Latn-CS" sz="2400">
              <a:solidFill>
                <a:schemeClr val="bg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država rangiranih po količini </a:t>
            </a:r>
            <a:endParaRPr lang="sr-Latn-CS" sz="2400">
              <a:solidFill>
                <a:schemeClr val="bg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vodnih resursa u svetu.</a:t>
            </a:r>
            <a:endParaRPr lang="sr-Latn-CS" sz="24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2938" y="3140075"/>
            <a:ext cx="7769225" cy="2297113"/>
            <a:chOff x="642910" y="3139440"/>
            <a:chExt cx="7769570" cy="2298192"/>
          </a:xfrm>
        </p:grpSpPr>
        <p:pic>
          <p:nvPicPr>
            <p:cNvPr id="4" name="Picture 3" descr="ethiopia-tap-water_150_600x45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7818" y="3143248"/>
              <a:ext cx="3048021" cy="2286016"/>
            </a:xfrm>
            <a:prstGeom prst="round2Diag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2910" y="3369736"/>
              <a:ext cx="4500762" cy="4574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rgbClr val="0BD0D9"/>
                </a:buClr>
                <a:buSzPct val="95000"/>
                <a:buFont typeface="Arial" charset="0"/>
                <a:buChar char="•"/>
              </a:pPr>
              <a:r>
                <a:rPr lang="sr-Latn-CS" sz="2400" dirty="0">
                  <a:solidFill>
                    <a:schemeClr val="bg1"/>
                  </a:solidFill>
                  <a:latin typeface="Calibri" pitchFamily="34" charset="0"/>
                </a:rPr>
                <a:t>  1,1 milijarda ljudi bez čiste vode.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15001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err="1" smtClean="0">
                <a:solidFill>
                  <a:schemeClr val="bg1"/>
                </a:solidFill>
                <a:latin typeface="+mj-lt"/>
              </a:rPr>
              <a:t>Mikroorganizmi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koji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su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najčešće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prisutni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u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otpadnoj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vodi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, a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kod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čoveka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izazivaju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oboljenja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su</a:t>
            </a:r>
            <a:r>
              <a:rPr lang="sr-Latn-C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bakterije</a:t>
            </a:r>
            <a:r>
              <a:rPr lang="sr-Latn-C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(Salmonella, E. Coli, B.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Pyocyaneus</a:t>
            </a:r>
            <a:r>
              <a:rPr lang="sr-Latn-CS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Staphylococca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,</a:t>
            </a:r>
            <a:r>
              <a:rPr lang="sr-Latn-C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Shigella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),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virusi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+mj-lt"/>
              </a:rPr>
              <a:t>paraziti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.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258888" y="2349500"/>
            <a:ext cx="6911975" cy="4271963"/>
            <a:chOff x="1857356" y="2857496"/>
            <a:chExt cx="5715040" cy="3362468"/>
          </a:xfrm>
        </p:grpSpPr>
        <p:pic>
          <p:nvPicPr>
            <p:cNvPr id="17411" name="Picture 11" descr="bakterij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8794" y="2857496"/>
              <a:ext cx="5143536" cy="2605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" name="TextBox 12"/>
            <p:cNvSpPr txBox="1">
              <a:spLocks noChangeArrowheads="1"/>
            </p:cNvSpPr>
            <p:nvPr/>
          </p:nvSpPr>
          <p:spPr bwMode="auto">
            <a:xfrm>
              <a:off x="1857356" y="5643934"/>
              <a:ext cx="5715040" cy="576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Constantia" pitchFamily="18" charset="0"/>
                </a:rPr>
                <a:t>1)  Bacillus Anthrax ,      2) Cryptosporidium  Oocysts,   3)  Salmonella Typhi</a:t>
              </a:r>
            </a:p>
            <a:p>
              <a:r>
                <a:rPr lang="en-US" sz="1200">
                  <a:solidFill>
                    <a:schemeClr val="bg1"/>
                  </a:solidFill>
                  <a:latin typeface="Constantia" pitchFamily="18" charset="0"/>
                </a:rPr>
                <a:t>4)  Escherichia coli    </a:t>
              </a:r>
              <a:r>
                <a:rPr lang="sr-Latn-CS" sz="1200">
                  <a:solidFill>
                    <a:schemeClr val="bg1"/>
                  </a:solidFill>
                  <a:latin typeface="Constantia" pitchFamily="18" charset="0"/>
                </a:rPr>
                <a:t> </a:t>
              </a:r>
              <a:r>
                <a:rPr lang="en-US" sz="1200">
                  <a:solidFill>
                    <a:schemeClr val="bg1"/>
                  </a:solidFill>
                  <a:latin typeface="Constantia" pitchFamily="18" charset="0"/>
                </a:rPr>
                <a:t>    5) Giardia Lamblia                     6) Bacillus Subtilis</a:t>
              </a:r>
            </a:p>
            <a:p>
              <a:endParaRPr lang="en-US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5000625" cy="723900"/>
          </a:xfrm>
        </p:spPr>
        <p:txBody>
          <a:bodyPr/>
          <a:lstStyle/>
          <a:p>
            <a:r>
              <a:rPr lang="sr-Latn-CS" sz="4400" smtClean="0">
                <a:solidFill>
                  <a:schemeClr val="bg1"/>
                </a:solidFill>
              </a:rPr>
              <a:t>2. Dezinfekcija vode</a:t>
            </a:r>
            <a:endParaRPr lang="en-US" sz="440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" y="2970213"/>
            <a:ext cx="87153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Osnovni cilj prečišćavanja prirodnih voda (dezinfekcije) je zaštita korisnika od patogenih mikroorgnizama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4227513"/>
            <a:ext cx="76438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Dezinfekcija ≠ sterilizacija.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" y="5113338"/>
            <a:ext cx="8358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S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edimentacij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a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, flokulacij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a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 i filtracij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a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 vode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6000750"/>
            <a:ext cx="4776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Dezinfekcija kao p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reventivna mera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5" y="1714500"/>
            <a:ext cx="8429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Kvalitet vode za piće u Srbiji propisan je Pravilnikom o ispravnosti vode za piće (Sl.gl. SRJ br. 42/98).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500063"/>
            <a:ext cx="5829300" cy="7762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mtClean="0">
                <a:solidFill>
                  <a:schemeClr val="bg1"/>
                </a:solidFill>
              </a:rPr>
              <a:t> </a:t>
            </a:r>
            <a:r>
              <a:rPr lang="sr-Latn-CS" sz="4000" smtClean="0">
                <a:solidFill>
                  <a:schemeClr val="bg1"/>
                </a:solidFill>
              </a:rPr>
              <a:t>Metode dezinfekcije vode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1714500"/>
            <a:ext cx="4600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K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uvanjem (termička dezinfekcija)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2357438"/>
            <a:ext cx="42703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Z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račenjem (UV, γ ili X-zračenje)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" y="4643438"/>
            <a:ext cx="3154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P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rimenom ultrazvuka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5286375"/>
            <a:ext cx="8143875" cy="121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P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rimenom hemijskih agenasa (kreč, elektrolitičko srebro, ozon, jod, persićetna kiselina i </a:t>
            </a:r>
            <a:r>
              <a:rPr lang="en-US" sz="2400">
                <a:solidFill>
                  <a:srgbClr val="FFFF00"/>
                </a:solidFill>
                <a:latin typeface="+mj-lt"/>
              </a:rPr>
              <a:t>hlorisanje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 descr="uv dezinfekcij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500313"/>
            <a:ext cx="36433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1214438"/>
            <a:ext cx="507206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Za dezinfekciju vodovodske vode najčešće se koristi elementarni hlor i njegova jedinjenja, kao što su hloramini, hipohloraste kiseline, alkalne soli i hlor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-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dioksid.</a:t>
            </a:r>
          </a:p>
        </p:txBody>
      </p:sp>
      <p:pic>
        <p:nvPicPr>
          <p:cNvPr id="7" name="Picture 6" descr="chlorin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357313"/>
            <a:ext cx="28575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63" y="3714750"/>
            <a:ext cx="7446962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Prednost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i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 hlora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 kao dezinficijensa: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alibri" pitchFamily="34" charset="0"/>
              <a:buChar char="‐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produženo delovanje</a:t>
            </a:r>
            <a:endParaRPr lang="sr-Latn-CS" sz="2400">
              <a:solidFill>
                <a:schemeClr val="bg1"/>
              </a:solidFill>
              <a:latin typeface="+mj-lt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alibri" pitchFamily="34" charset="0"/>
              <a:buChar char="‐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laka nabavka i transport hlora</a:t>
            </a:r>
            <a:endParaRPr lang="sr-Latn-CS" sz="2400">
              <a:solidFill>
                <a:schemeClr val="bg1"/>
              </a:solidFill>
              <a:latin typeface="+mj-lt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alibri" pitchFamily="34" charset="0"/>
              <a:buChar char="‐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cena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alibri" pitchFamily="34" charset="0"/>
              <a:buChar char="‐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mogućnost skladištenja na duži period</a:t>
            </a:r>
            <a:endParaRPr lang="sr-Latn-CS" sz="2400">
              <a:solidFill>
                <a:schemeClr val="bg1"/>
              </a:solidFill>
              <a:latin typeface="+mj-lt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alibri" pitchFamily="34" charset="0"/>
              <a:buChar char="‐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lako rukovanje, doziranje i merenje koncentracije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3614734" cy="7755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400" smtClean="0">
                <a:solidFill>
                  <a:schemeClr val="bg1"/>
                </a:solidFill>
              </a:rPr>
              <a:t>3. </a:t>
            </a:r>
            <a:r>
              <a:rPr lang="en-US" sz="4400" smtClean="0">
                <a:solidFill>
                  <a:schemeClr val="bg1"/>
                </a:solidFill>
              </a:rPr>
              <a:t>Š</a:t>
            </a:r>
            <a:r>
              <a:rPr lang="sr-Latn-CS" sz="4400" smtClean="0">
                <a:solidFill>
                  <a:schemeClr val="bg1"/>
                </a:solidFill>
              </a:rPr>
              <a:t>ta</a:t>
            </a:r>
            <a:r>
              <a:rPr lang="en-US" sz="4400" smtClean="0">
                <a:solidFill>
                  <a:schemeClr val="bg1"/>
                </a:solidFill>
              </a:rPr>
              <a:t> </a:t>
            </a:r>
            <a:r>
              <a:rPr lang="sr-Latn-CS" sz="4400" smtClean="0">
                <a:solidFill>
                  <a:schemeClr val="bg1"/>
                </a:solidFill>
              </a:rPr>
              <a:t>je hlor</a:t>
            </a:r>
            <a:r>
              <a:rPr lang="en-US" sz="4400" smtClean="0">
                <a:solidFill>
                  <a:schemeClr val="bg1"/>
                </a:solidFill>
              </a:rPr>
              <a:t>?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3" name="Picture 2" descr="chlorin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64293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38" y="1785938"/>
            <a:ext cx="7358062" cy="857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Hlor je žuto zelen gas oko 2,5 puta teži od vazduha, neprijatnog, zagušljivog mirisa, veoma otrovan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!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hl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857375"/>
            <a:ext cx="12144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38" y="2714625"/>
            <a:ext cx="7358062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Koristi </a:t>
            </a:r>
            <a:r>
              <a:rPr lang="sr-Latn-CS" sz="2400">
                <a:solidFill>
                  <a:schemeClr val="bg1"/>
                </a:solidFill>
                <a:latin typeface="Calibri" pitchFamily="34" charset="0"/>
              </a:rPr>
              <a:t>se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za dezinfekciju vode i izbeljivanje papira i tkanina.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3643313"/>
            <a:ext cx="6842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Korišćen je kao bojni otrov za vreme I svetskog rata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21163"/>
            <a:ext cx="9144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sr-Latn-CS" sz="24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Cl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sr-Latn-C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joni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hlora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čine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1,9</a:t>
            </a:r>
            <a:r>
              <a:rPr lang="sr-Latn-C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%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mase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svih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okeana</a:t>
            </a:r>
            <a:r>
              <a:rPr lang="sr-Latn-CS" sz="2400" dirty="0">
                <a:solidFill>
                  <a:schemeClr val="bg1"/>
                </a:solidFill>
                <a:latin typeface="Calibri" pitchFamily="34" charset="0"/>
              </a:rPr>
              <a:t> (u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Mrtvom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Moru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oko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21</a:t>
            </a:r>
            <a:r>
              <a:rPr lang="sr-Latn-C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%</a:t>
            </a:r>
            <a:r>
              <a:rPr lang="sr-Latn-CS" sz="2400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4968875"/>
            <a:ext cx="6858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sr-Latn-C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sr-Latn-CS" sz="2400" dirty="0">
                <a:solidFill>
                  <a:schemeClr val="bg1"/>
                </a:solidFill>
                <a:latin typeface="Calibri" pitchFamily="34" charset="0"/>
              </a:rPr>
              <a:t>Dobro se rastvara u vodi - Na 20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˚C</a:t>
            </a:r>
            <a:r>
              <a:rPr lang="sr-Latn-CS" sz="2400" dirty="0">
                <a:solidFill>
                  <a:schemeClr val="bg1"/>
                </a:solidFill>
                <a:latin typeface="Calibri" pitchFamily="34" charset="0"/>
              </a:rPr>
              <a:t> , 1 litar vode može da rastvori 7160 mg hlora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8" y="6000750"/>
            <a:ext cx="3629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Dobar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baktericid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i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virucid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11" name="Picture 10" descr="Chlorine_ga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797425"/>
            <a:ext cx="14684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500042"/>
            <a:ext cx="4357718" cy="77554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4400" smtClean="0">
                <a:solidFill>
                  <a:schemeClr val="bg1"/>
                </a:solidFill>
              </a:rPr>
              <a:t>4. Hlorisanje vode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" y="1714500"/>
            <a:ext cx="84947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Najjednostavniji i najrasprostranjeniji postupak dezinfekcije vode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2357438"/>
            <a:ext cx="66929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Hlor destruktivno deluje na ćelije svih organizama</a:t>
            </a:r>
            <a:r>
              <a:rPr lang="sr-Latn-CS" sz="2400">
                <a:solidFill>
                  <a:schemeClr val="bg1"/>
                </a:solidFill>
                <a:latin typeface="+mj-lt"/>
              </a:rPr>
              <a:t>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3000375"/>
            <a:ext cx="7429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Hlorisanjem se uklanja veliki broj supstanci koje su prisutne u prirodnim i otpadnim vodama. </a:t>
            </a:r>
            <a:endParaRPr lang="sr-Latn-CS" sz="240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71472" y="4143380"/>
          <a:ext cx="3857652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625" y="4071938"/>
            <a:ext cx="3857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sr-Latn-CS" sz="2400" dirty="0">
                <a:solidFill>
                  <a:schemeClr val="bg1"/>
                </a:solidFill>
                <a:latin typeface="+mj-lt"/>
              </a:rPr>
              <a:t>  Brzo b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aktericidno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dejstvo</a:t>
            </a:r>
            <a:r>
              <a:rPr lang="sr-Latn-CS" sz="2400" dirty="0">
                <a:solidFill>
                  <a:schemeClr val="bg1"/>
                </a:solidFill>
                <a:latin typeface="+mj-lt"/>
              </a:rPr>
              <a:t>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 descr="patogeni mikroorganizmi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4857750"/>
            <a:ext cx="250031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Graphic spid="7" grpId="0">
        <p:bldAsOne/>
      </p:bldGraphic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461</TotalTime>
  <Words>889</Words>
  <Application>Microsoft Office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CorelPhotoPaint.Image.11</vt:lpstr>
      <vt:lpstr>Dezinfekcija vode hlorom</vt:lpstr>
      <vt:lpstr>Sadržaj</vt:lpstr>
      <vt:lpstr>1. Uvod</vt:lpstr>
      <vt:lpstr>PowerPoint Presentation</vt:lpstr>
      <vt:lpstr>2. Dezinfekcija vode</vt:lpstr>
      <vt:lpstr> Metode dezinfekcije vode</vt:lpstr>
      <vt:lpstr>PowerPoint Presentation</vt:lpstr>
      <vt:lpstr>3. Šta je hlor?</vt:lpstr>
      <vt:lpstr>4. Hlorisanje vode</vt:lpstr>
      <vt:lpstr>Hlorni preparati</vt:lpstr>
      <vt:lpstr>PowerPoint Presentation</vt:lpstr>
      <vt:lpstr>Mehanizam – suština hlorisanja</vt:lpstr>
      <vt:lpstr>Tipovi hlorisanja</vt:lpstr>
      <vt:lpstr>PowerPoint Presentation</vt:lpstr>
      <vt:lpstr>Rezime</vt:lpstr>
      <vt:lpstr>PowerPoint Presentation</vt:lpstr>
    </vt:vector>
  </TitlesOfParts>
  <Company>BOOM-92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bdndn</dc:title>
  <dc:creator>Crni bombarder</dc:creator>
  <cp:lastModifiedBy>ALTERF</cp:lastModifiedBy>
  <cp:revision>63</cp:revision>
  <dcterms:created xsi:type="dcterms:W3CDTF">2012-12-05T18:56:38Z</dcterms:created>
  <dcterms:modified xsi:type="dcterms:W3CDTF">2012-12-06T14:45:49Z</dcterms:modified>
</cp:coreProperties>
</file>